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</p:sldIdLst>
  <p:sldSz cx="12192000" cy="6858000"/>
  <p:notesSz cx="6858000" cy="12192000"/>
  <p:embeddedFontLst>
    <p:embeddedFont>
      <p:font typeface="MiSans" pitchFamily="50" charset="-122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等线" panose="02010600030101010101" pitchFamily="2" charset="-122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3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055159" y="2637022"/>
            <a:ext cx="10081683" cy="0"/>
          </a:xfrm>
          <a:prstGeom prst="line">
            <a:avLst/>
          </a:prstGeom>
          <a:noFill/>
          <a:ln w="6350">
            <a:solidFill>
              <a:srgbClr val="724231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1744979" y="2921645"/>
            <a:ext cx="8702040" cy="708025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基于内容的音乐推荐系统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2"/>
          <p:cNvSpPr/>
          <p:nvPr/>
        </p:nvSpPr>
        <p:spPr>
          <a:xfrm>
            <a:off x="4744484" y="4011712"/>
            <a:ext cx="3074670" cy="307340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汇报时间：2025/</a:t>
            </a:r>
            <a:r>
              <a:rPr lang="en-US" altLang="zh-CN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11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/</a:t>
            </a:r>
            <a:r>
              <a:rPr lang="en-US" altLang="zh-CN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/>
          <p:cNvSpPr/>
          <p:nvPr/>
        </p:nvSpPr>
        <p:spPr>
          <a:xfrm>
            <a:off x="2276533" y="4011077"/>
            <a:ext cx="2366010" cy="307975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徐建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63096" y="3965009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2"/>
              </a:rPr>
              <a:t>导师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2"/>
              </a:rPr>
              <a:t>: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2"/>
              </a:rPr>
              <a:t>李俊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52696" y="786072"/>
            <a:ext cx="8914431" cy="830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TF-IDF向量化与余弦相似</a:t>
            </a:r>
            <a:r>
              <a:rPr lang="zh-CN" altLang="en-US" sz="44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度推荐</a:t>
            </a:r>
          </a:p>
        </p:txBody>
      </p:sp>
      <p:sp>
        <p:nvSpPr>
          <p:cNvPr id="6" name="Text 3"/>
          <p:cNvSpPr/>
          <p:nvPr/>
        </p:nvSpPr>
        <p:spPr>
          <a:xfrm>
            <a:off x="1557187" y="1917701"/>
            <a:ext cx="3712210" cy="8305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特征提取方法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1557187" y="2931461"/>
            <a:ext cx="3912884" cy="26936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使用TF-IDF对歌曲标题进行向量化处理</a:t>
            </a: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创建</a:t>
            </a:r>
            <a:r>
              <a:rPr lang="en-US" altLang="zh-CN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IF-IDF</a:t>
            </a:r>
            <a:r>
              <a:rPr lang="zh-CN" alt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矩阵，</a:t>
            </a:r>
            <a:r>
              <a:rPr lang="en-US" sz="2000" dirty="0" err="1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将文本信息转化为可计算的数值特征。通过这种方式，可以量化歌曲之间的相似性，为推荐算法提供基础</a:t>
            </a: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5979327" y="1917701"/>
            <a:ext cx="3712210" cy="8305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推荐算法逻辑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6"/>
          <p:cNvSpPr/>
          <p:nvPr/>
        </p:nvSpPr>
        <p:spPr>
          <a:xfrm>
            <a:off x="5909912" y="2931461"/>
            <a:ext cx="4561706" cy="29245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通过计算余弦相似度来衡量歌曲之间的相似性，并根据相似度进行推荐。这种方法能够为用户推荐与所选歌曲风格相似的其他歌曲，提升推荐的准确性和多样性</a:t>
            </a:r>
            <a:r>
              <a:rPr lang="en-US" sz="14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系统架构图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2567305" y="381000"/>
            <a:ext cx="6792595" cy="830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748403" y="1485900"/>
            <a:ext cx="4969054" cy="4864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6"/>
          <p:cNvSpPr/>
          <p:nvPr/>
        </p:nvSpPr>
        <p:spPr>
          <a:xfrm>
            <a:off x="748403" y="2089007"/>
            <a:ext cx="4969586" cy="38433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8403" y="2527088"/>
            <a:ext cx="4969054" cy="1254718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8"/>
          <p:cNvSpPr/>
          <p:nvPr/>
        </p:nvSpPr>
        <p:spPr>
          <a:xfrm>
            <a:off x="748403" y="2527088"/>
            <a:ext cx="4969054" cy="12547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90591" y="2089007"/>
            <a:ext cx="4971792" cy="38433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590591" y="2527088"/>
            <a:ext cx="4970128" cy="1254718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90591" y="2527088"/>
            <a:ext cx="4970128" cy="12547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13"/>
          <p:cNvSpPr/>
          <p:nvPr/>
        </p:nvSpPr>
        <p:spPr>
          <a:xfrm>
            <a:off x="747741" y="3955326"/>
            <a:ext cx="4970248" cy="4864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14"/>
          <p:cNvSpPr/>
          <p:nvPr/>
        </p:nvSpPr>
        <p:spPr>
          <a:xfrm>
            <a:off x="747741" y="4557770"/>
            <a:ext cx="4971138" cy="38433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47741" y="5005793"/>
            <a:ext cx="4970527" cy="1254718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16"/>
          <p:cNvSpPr/>
          <p:nvPr/>
        </p:nvSpPr>
        <p:spPr>
          <a:xfrm>
            <a:off x="747741" y="5005793"/>
            <a:ext cx="4970527" cy="12547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Shape 19"/>
          <p:cNvSpPr/>
          <p:nvPr/>
        </p:nvSpPr>
        <p:spPr>
          <a:xfrm>
            <a:off x="6590591" y="5005793"/>
            <a:ext cx="4970527" cy="1254718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20"/>
          <p:cNvSpPr/>
          <p:nvPr/>
        </p:nvSpPr>
        <p:spPr>
          <a:xfrm>
            <a:off x="6590591" y="5005793"/>
            <a:ext cx="4970527" cy="12547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图片 24" descr="图示&#10;&#10;AI 生成的内容可能不正确。"/>
          <p:cNvPicPr>
            <a:picLocks noChangeAspect="1"/>
          </p:cNvPicPr>
          <p:nvPr/>
        </p:nvPicPr>
        <p:blipFill>
          <a:blip r:embed="rId3"/>
          <a:srcRect b="30351"/>
          <a:stretch>
            <a:fillRect/>
          </a:stretch>
        </p:blipFill>
        <p:spPr>
          <a:xfrm>
            <a:off x="10924" y="1211580"/>
            <a:ext cx="12192000" cy="400112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系统展示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595599" y="1218441"/>
            <a:ext cx="266740" cy="266740"/>
          </a:xfrm>
          <a:prstGeom prst="rect">
            <a:avLst/>
          </a:prstGeom>
          <a:noFill/>
        </p:spPr>
        <p:txBody>
          <a:bodyPr wrap="square" lIns="46863" tIns="90043" rIns="90043" bIns="46863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3555682" y="1047328"/>
            <a:ext cx="5080635" cy="608965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多选首页与推荐结果界面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3251200" y="5847715"/>
            <a:ext cx="406400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6"/>
          <p:cNvSpPr/>
          <p:nvPr/>
        </p:nvSpPr>
        <p:spPr>
          <a:xfrm>
            <a:off x="2426788" y="2278530"/>
            <a:ext cx="4358640" cy="5340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首页界面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7"/>
          <p:cNvSpPr/>
          <p:nvPr/>
        </p:nvSpPr>
        <p:spPr>
          <a:xfrm>
            <a:off x="728969" y="2915284"/>
            <a:ext cx="4810760" cy="14890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首页提供歌曲多选界面，用户可以轻松选择自己喜欢的歌曲，操作简单直观。通过多选框，用户可以同时选择多首歌曲，为推荐提供基础。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8"/>
          <p:cNvSpPr/>
          <p:nvPr/>
        </p:nvSpPr>
        <p:spPr>
          <a:xfrm>
            <a:off x="7846748" y="2324620"/>
            <a:ext cx="3690620" cy="461645"/>
          </a:xfrm>
          <a:prstGeom prst="rect">
            <a:avLst/>
          </a:prstGeom>
          <a:noFill/>
        </p:spPr>
        <p:txBody>
          <a:bodyPr wrap="square" lIns="90043" tIns="46863" rIns="90043" bIns="46863" rtlCol="0" anchor="ctr"/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推荐结果界面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9"/>
          <p:cNvSpPr/>
          <p:nvPr/>
        </p:nvSpPr>
        <p:spPr>
          <a:xfrm>
            <a:off x="6644875" y="2915284"/>
            <a:ext cx="4818156" cy="1769745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点击推荐后，系统快速返回推荐结果界面，展示与用户选择相似的歌曲，提升用户体验。推荐结果以列表形式呈现，方便用户浏览和选择。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测试与结果分析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012430" y="1141095"/>
            <a:ext cx="3296285" cy="51536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3"/>
          <p:cNvSpPr/>
          <p:nvPr/>
        </p:nvSpPr>
        <p:spPr>
          <a:xfrm>
            <a:off x="11085830" y="6006465"/>
            <a:ext cx="216000" cy="216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5"/>
          <p:cNvSpPr/>
          <p:nvPr/>
        </p:nvSpPr>
        <p:spPr>
          <a:xfrm>
            <a:off x="742131" y="1715776"/>
            <a:ext cx="160526" cy="214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7"/>
          <p:cNvSpPr/>
          <p:nvPr/>
        </p:nvSpPr>
        <p:spPr>
          <a:xfrm>
            <a:off x="1022265" y="1424940"/>
            <a:ext cx="3711618" cy="35882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11"/>
          <p:cNvSpPr/>
          <p:nvPr/>
        </p:nvSpPr>
        <p:spPr>
          <a:xfrm>
            <a:off x="1022265" y="3067973"/>
            <a:ext cx="3711618" cy="35882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15"/>
          <p:cNvSpPr/>
          <p:nvPr/>
        </p:nvSpPr>
        <p:spPr>
          <a:xfrm>
            <a:off x="1022265" y="4711006"/>
            <a:ext cx="3711618" cy="35882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16"/>
          <p:cNvSpPr/>
          <p:nvPr/>
        </p:nvSpPr>
        <p:spPr>
          <a:xfrm>
            <a:off x="701067" y="168981"/>
            <a:ext cx="6792595" cy="830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典型用例验证推荐合理性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 18"/>
          <p:cNvSpPr/>
          <p:nvPr/>
        </p:nvSpPr>
        <p:spPr>
          <a:xfrm>
            <a:off x="742315" y="1046034"/>
            <a:ext cx="6319697" cy="3852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用例1：多首流行歌曲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19"/>
          <p:cNvSpPr/>
          <p:nvPr/>
        </p:nvSpPr>
        <p:spPr>
          <a:xfrm>
            <a:off x="742315" y="1438959"/>
            <a:ext cx="9486957" cy="1170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选择多首流行歌曲进行推荐测试，结果均符合流行风格，验证了系统的推荐准确性。系统能够根据用户选择的流行歌曲，推荐其他类似的流行歌曲。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21"/>
          <p:cNvSpPr/>
          <p:nvPr/>
        </p:nvSpPr>
        <p:spPr>
          <a:xfrm>
            <a:off x="726564" y="2700651"/>
            <a:ext cx="6319697" cy="3852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用例2：单首歌曲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 22"/>
          <p:cNvSpPr/>
          <p:nvPr/>
        </p:nvSpPr>
        <p:spPr>
          <a:xfrm>
            <a:off x="726564" y="3096794"/>
            <a:ext cx="8695022" cy="6592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仅选择一首歌曲提交，系统仍能给出合理的推荐结果，展现了系统的鲁棒性。即使用户只选择一首歌曲，系统也能提供多样化的推荐。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 24"/>
          <p:cNvSpPr/>
          <p:nvPr/>
        </p:nvSpPr>
        <p:spPr>
          <a:xfrm>
            <a:off x="701067" y="4355268"/>
            <a:ext cx="6319697" cy="3852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用例3：未选择歌曲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25"/>
          <p:cNvSpPr/>
          <p:nvPr/>
        </p:nvSpPr>
        <p:spPr>
          <a:xfrm>
            <a:off x="701067" y="4757768"/>
            <a:ext cx="9724726" cy="9591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未选择歌曲直接提交时，系统返回错误信息并重定向回首页，避免了异常情况的发生。这种设计提高了系统的用户体验和容错能力。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3211394" y="1620520"/>
            <a:ext cx="5124016" cy="1077595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完整链路与后续扩展方向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1632784" y="2932523"/>
            <a:ext cx="8281235" cy="184975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       成功实现了从数据获取到Web展示的完整推荐链路，为用户提供了完整的推荐服务。当前系统基于歌曲标题进行推荐，未来可引入更多特征，如歌词、歌手信息等，进一步优化推荐效果</a:t>
            </a:r>
            <a:r>
              <a:rPr lang="en-US" sz="14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95855" y="2328138"/>
            <a:ext cx="6731212" cy="1100862"/>
          </a:xfrm>
          <a:prstGeom prst="rect">
            <a:avLst/>
          </a:prstGeom>
          <a:noFill/>
        </p:spPr>
        <p:txBody>
          <a:bodyPr wrap="square" lIns="90043" tIns="46863" rIns="90043" bIns="46863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2"/>
          <p:cNvSpPr/>
          <p:nvPr/>
        </p:nvSpPr>
        <p:spPr>
          <a:xfrm>
            <a:off x="5761461" y="4157889"/>
            <a:ext cx="3074670" cy="307340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汇报时间：2025/</a:t>
            </a:r>
            <a:r>
              <a:rPr lang="en-US" altLang="zh-CN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11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/</a:t>
            </a:r>
            <a:r>
              <a:rPr lang="en-US" altLang="zh-CN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/>
          <p:cNvSpPr/>
          <p:nvPr/>
        </p:nvSpPr>
        <p:spPr>
          <a:xfrm>
            <a:off x="2635975" y="4162788"/>
            <a:ext cx="2366010" cy="307975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徐建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成员分工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24560" y="1818640"/>
          <a:ext cx="10515602" cy="3893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88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0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1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76365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序号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姓名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学号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 dirty="0">
                          <a:effectLst/>
                        </a:rPr>
                        <a:t>分工</a:t>
                      </a:r>
                      <a:endParaRPr lang="zh-CN" sz="13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分工在项目中的比重（总和为100）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自 Python 生态相关技术的能力（满分100）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对复杂问题给出方案、并实现的能力（满分100）</a:t>
                      </a:r>
                      <a:endParaRPr lang="zh-CN" sz="13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798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1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 徐建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2400320225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负责 crawler.py、data/songs.csv，说明如何从网页获取数据、字段设计等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2000" u="none" strike="noStrike" dirty="0">
                          <a:effectLst/>
                        </a:rPr>
                        <a:t>　</a:t>
                      </a:r>
                      <a:r>
                        <a:rPr lang="en-US" altLang="zh-CN" sz="2000" u="none" strike="noStrike" dirty="0">
                          <a:effectLst/>
                        </a:rPr>
                        <a:t>      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   90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711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u="none" strike="noStrike" dirty="0">
                          <a:effectLst/>
                        </a:rPr>
                        <a:t>    </a:t>
                      </a:r>
                      <a:r>
                        <a:rPr lang="zh-CN" sz="2000" u="none" strike="noStrike" dirty="0">
                          <a:effectLst/>
                        </a:rPr>
                        <a:t>2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覃金焱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2400320221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 dirty="0">
                          <a:effectLst/>
                        </a:rPr>
                        <a:t>负责 app.py + templates/，Flask 路由、表单提交、多选列表到推荐结果的流程。</a:t>
                      </a:r>
                      <a:endParaRPr 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　      </a:t>
                      </a:r>
                      <a:r>
                        <a:rPr lang="en-US" altLang="zh-CN" sz="2000" u="none" strike="noStrike" dirty="0">
                          <a:effectLst/>
                        </a:rPr>
                        <a:t>80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   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779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u="none" strike="noStrike" dirty="0">
                          <a:effectLst/>
                        </a:rPr>
                        <a:t>    </a:t>
                      </a:r>
                      <a:r>
                        <a:rPr lang="zh-CN" sz="2000" u="none" strike="noStrike" dirty="0">
                          <a:effectLst/>
                        </a:rPr>
                        <a:t>3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韦宇隆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2400320224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 dirty="0">
                          <a:effectLst/>
                        </a:rPr>
                        <a:t>负责 recommender.py， TF‑IDF、余弦相似度，如何根据多首歌求平均相似度。</a:t>
                      </a:r>
                      <a:endParaRPr 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　      </a:t>
                      </a:r>
                      <a:r>
                        <a:rPr lang="en-US" altLang="zh-CN" sz="2000" u="none" strike="noStrike" dirty="0">
                          <a:effectLst/>
                        </a:rPr>
                        <a:t>80 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   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865"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altLang="zh-CN" sz="2000" u="none" strike="noStrike" dirty="0">
                          <a:effectLst/>
                        </a:rPr>
                        <a:t>    </a:t>
                      </a:r>
                      <a:r>
                        <a:rPr lang="zh-CN" sz="2000" u="none" strike="noStrike" dirty="0">
                          <a:effectLst/>
                        </a:rPr>
                        <a:t>4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  苏将伟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2400320223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zh-CN" sz="1300" u="none" strike="noStrike">
                          <a:effectLst/>
                        </a:rPr>
                        <a:t>负责 README.md、PPT、架构图，讲项目背景、流程（爬虫 → 特征 → 推荐 → Web）、整合测试。</a:t>
                      </a:r>
                      <a:endParaRPr 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25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  8</a:t>
                      </a:r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           85</a:t>
                      </a:r>
                      <a:endParaRPr 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77838" y="3422342"/>
            <a:ext cx="5224984" cy="752383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听歌选择困难与推荐价值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4"/>
          <p:cNvSpPr/>
          <p:nvPr/>
        </p:nvSpPr>
        <p:spPr>
          <a:xfrm>
            <a:off x="11003473" y="5701010"/>
            <a:ext cx="266740" cy="266740"/>
          </a:xfrm>
          <a:prstGeom prst="rect">
            <a:avLst/>
          </a:prstGeom>
          <a:noFill/>
        </p:spPr>
        <p:txBody>
          <a:bodyPr wrap="square" lIns="46863" tIns="90043" rIns="90043" bIns="46863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5"/>
          <p:cNvSpPr/>
          <p:nvPr/>
        </p:nvSpPr>
        <p:spPr>
          <a:xfrm>
            <a:off x="1386204" y="1468120"/>
            <a:ext cx="4027805" cy="461645"/>
          </a:xfrm>
          <a:prstGeom prst="rect">
            <a:avLst/>
          </a:prstGeom>
          <a:noFill/>
        </p:spPr>
        <p:txBody>
          <a:bodyPr wrap="square" lIns="90043" tIns="46863" rIns="90043" bIns="46863" rtlCol="0" anchor="ctr"/>
          <a:lstStyle/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听歌场景痛点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6"/>
          <p:cNvSpPr/>
          <p:nvPr/>
        </p:nvSpPr>
        <p:spPr>
          <a:xfrm>
            <a:off x="1068070" y="2042160"/>
            <a:ext cx="4664075" cy="1490345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在海量歌曲中，用户往往面临选择困难，难以快速找到自己喜欢的音乐。这种痛点在现代音乐平台上尤为突出，需要有效的推荐系统来帮助用户筛选和发现适合自己的音乐</a:t>
            </a:r>
            <a:r>
              <a:rPr lang="en-US" sz="12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8"/>
          <p:cNvSpPr/>
          <p:nvPr/>
        </p:nvSpPr>
        <p:spPr>
          <a:xfrm>
            <a:off x="6293054" y="4278151"/>
            <a:ext cx="5638533" cy="2325828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推荐系统在各类音乐应用中发挥着重要作用，能够帮助用户发现更多喜欢的音乐，提升用户体验和应用的粘性。通过精准的推荐，用户可以节省时间，快速找到符合自己口味的歌曲。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总体流程图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2844665" y="1440174"/>
            <a:ext cx="6502670" cy="683260"/>
          </a:xfrm>
          <a:prstGeom prst="rect">
            <a:avLst/>
          </a:prstGeom>
          <a:noFill/>
        </p:spPr>
        <p:txBody>
          <a:bodyPr wrap="square" lIns="90043" tIns="46863" rIns="90043" bIns="46863" rtlCol="0" anchor="t"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从数据到推荐的完整链路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2435981" y="2820012"/>
            <a:ext cx="7373306" cy="261280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28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本系统从数据获取开始，通过爬虫或脚本获取原始数据，生成数据集后进行特征提取，计算相似度，最终将推荐结果通过Web界面展示给用户，形成一个完整的推荐链路。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数据获取与预处理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4:17:29-d3m9iu8s8jdo4os5et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" y="367112"/>
            <a:ext cx="12192000" cy="58610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63864" y="1810467"/>
            <a:ext cx="440690" cy="440690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1363864" y="1810467"/>
            <a:ext cx="440690" cy="4406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2"/>
          <p:cNvSpPr/>
          <p:nvPr/>
        </p:nvSpPr>
        <p:spPr>
          <a:xfrm>
            <a:off x="1572144" y="1354537"/>
            <a:ext cx="746760" cy="746760"/>
          </a:xfrm>
          <a:prstGeom prst="rect">
            <a:avLst/>
          </a:prstGeom>
          <a:solidFill>
            <a:srgbClr val="595959"/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/>
          <p:cNvSpPr/>
          <p:nvPr/>
        </p:nvSpPr>
        <p:spPr>
          <a:xfrm>
            <a:off x="1572144" y="1354537"/>
            <a:ext cx="746760" cy="7467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4"/>
          <p:cNvSpPr/>
          <p:nvPr/>
        </p:nvSpPr>
        <p:spPr>
          <a:xfrm>
            <a:off x="8932429" y="1810467"/>
            <a:ext cx="440690" cy="440690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8932429" y="1810467"/>
            <a:ext cx="440690" cy="4406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6"/>
          <p:cNvSpPr/>
          <p:nvPr/>
        </p:nvSpPr>
        <p:spPr>
          <a:xfrm>
            <a:off x="9140709" y="1354537"/>
            <a:ext cx="746760" cy="746760"/>
          </a:xfrm>
          <a:prstGeom prst="rect">
            <a:avLst/>
          </a:prstGeom>
          <a:solidFill>
            <a:srgbClr val="595959"/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7"/>
          <p:cNvSpPr/>
          <p:nvPr/>
        </p:nvSpPr>
        <p:spPr>
          <a:xfrm>
            <a:off x="9140709" y="1354537"/>
            <a:ext cx="746760" cy="7467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hape 8"/>
          <p:cNvSpPr/>
          <p:nvPr/>
        </p:nvSpPr>
        <p:spPr>
          <a:xfrm>
            <a:off x="5143384" y="2068912"/>
            <a:ext cx="440690" cy="440690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9"/>
          <p:cNvSpPr/>
          <p:nvPr/>
        </p:nvSpPr>
        <p:spPr>
          <a:xfrm>
            <a:off x="5143384" y="2068912"/>
            <a:ext cx="440690" cy="4406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351664" y="1612982"/>
            <a:ext cx="746760" cy="746760"/>
          </a:xfrm>
          <a:prstGeom prst="rect">
            <a:avLst/>
          </a:prstGeom>
          <a:solidFill>
            <a:srgbClr val="595959"/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11"/>
          <p:cNvSpPr/>
          <p:nvPr/>
        </p:nvSpPr>
        <p:spPr>
          <a:xfrm>
            <a:off x="5351664" y="1612982"/>
            <a:ext cx="746760" cy="7467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12"/>
          <p:cNvSpPr/>
          <p:nvPr/>
        </p:nvSpPr>
        <p:spPr>
          <a:xfrm>
            <a:off x="422159" y="219157"/>
            <a:ext cx="10468610" cy="7442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3B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脚本生成CSV与可扩展爬虫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13"/>
          <p:cNvSpPr/>
          <p:nvPr/>
        </p:nvSpPr>
        <p:spPr>
          <a:xfrm>
            <a:off x="1457209" y="1401527"/>
            <a:ext cx="981710" cy="4546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14"/>
          <p:cNvSpPr/>
          <p:nvPr/>
        </p:nvSpPr>
        <p:spPr>
          <a:xfrm>
            <a:off x="509154" y="2318467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数据获取方式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15"/>
          <p:cNvSpPr/>
          <p:nvPr/>
        </p:nvSpPr>
        <p:spPr>
          <a:xfrm>
            <a:off x="64538" y="3090074"/>
            <a:ext cx="396058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本次示例通过脚本生成songs.csv，为系统提供基础数据支持。实际应用中，可以扩展为使用爬虫和BeautifulSoup从网站获取数据，以丰富数据来源。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16"/>
          <p:cNvSpPr/>
          <p:nvPr/>
        </p:nvSpPr>
        <p:spPr>
          <a:xfrm>
            <a:off x="5236729" y="1659972"/>
            <a:ext cx="981710" cy="4546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17"/>
          <p:cNvSpPr/>
          <p:nvPr/>
        </p:nvSpPr>
        <p:spPr>
          <a:xfrm>
            <a:off x="4298199" y="2583897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CSV结构示意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18"/>
          <p:cNvSpPr/>
          <p:nvPr/>
        </p:nvSpPr>
        <p:spPr>
          <a:xfrm>
            <a:off x="4151717" y="3281622"/>
            <a:ext cx="3669928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CSV文件包含歌曲的基本信息，如标题、歌手、风格等。通过脚本生成的CSV结构清晰，便于后续处理。实际应用中，可根据需要扩展更多字段</a:t>
            </a:r>
            <a:r>
              <a:rPr lang="en-US" sz="14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 19"/>
          <p:cNvSpPr/>
          <p:nvPr/>
        </p:nvSpPr>
        <p:spPr>
          <a:xfrm>
            <a:off x="9025774" y="1401527"/>
            <a:ext cx="981710" cy="4546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20"/>
          <p:cNvSpPr/>
          <p:nvPr/>
        </p:nvSpPr>
        <p:spPr>
          <a:xfrm>
            <a:off x="8313747" y="2367193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数据预处理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21"/>
          <p:cNvSpPr/>
          <p:nvPr/>
        </p:nvSpPr>
        <p:spPr>
          <a:xfrm>
            <a:off x="8087244" y="3090074"/>
            <a:ext cx="3669928" cy="2718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在数据预处理阶段，对CSV文件进行清洗，处理缺失值，确保数据的完整性和准确性，为后续的特征提取和推荐算法提供可靠的数据基础</a:t>
            </a:r>
            <a:r>
              <a:rPr lang="en-US" sz="14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8055" y="4055745"/>
            <a:ext cx="7787005" cy="12458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特征提取与推荐算法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solidFill>
            <a:srgbClr val="808080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127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solidFill>
            <a:srgbClr val="FFFFFF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/>
          <p:cNvSpPr/>
          <p:nvPr/>
        </p:nvSpPr>
        <p:spPr>
          <a:xfrm>
            <a:off x="6093960" y="3405505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solidFill>
            <a:srgbClr val="F2F2F2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6"/>
          <p:cNvSpPr/>
          <p:nvPr/>
        </p:nvSpPr>
        <p:spPr>
          <a:xfrm>
            <a:off x="127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solidFill>
            <a:srgbClr val="A6A6A6">
              <a:alpha val="21176"/>
            </a:srgbClr>
          </a:solidFill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6093960" y="3792538"/>
            <a:ext cx="6092690" cy="387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3681095" y="1293495"/>
            <a:ext cx="4914900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4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</TotalTime>
  <Words>448</Words>
  <Application>Microsoft Office PowerPoint</Application>
  <PresentationFormat>宽屏</PresentationFormat>
  <Paragraphs>113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Calibri</vt:lpstr>
      <vt:lpstr>Arial</vt:lpstr>
      <vt:lpstr>MiSans</vt:lpstr>
      <vt:lpstr>Calibri Light</vt:lpstr>
      <vt:lpstr>等线</vt:lpstr>
      <vt:lpstr>Open Sans</vt:lpstr>
      <vt:lpstr>Office 2013 - 2022 主题</vt:lpstr>
      <vt:lpstr>PowerPoint 演示文稿</vt:lpstr>
      <vt:lpstr>成员分工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基于内容的音乐推荐系统</dc:title>
  <dc:subject>基于内容的音乐推荐系统</dc:subject>
  <dc:creator>Kimi</dc:creator>
  <cp:lastModifiedBy>宇隆 韦</cp:lastModifiedBy>
  <cp:revision>33</cp:revision>
  <dcterms:created xsi:type="dcterms:W3CDTF">2025-11-19T11:08:00Z</dcterms:created>
  <dcterms:modified xsi:type="dcterms:W3CDTF">2025-11-21T05:27:14Z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{"Label":"基于内容的音乐推荐系统","ContentProducer":"001191110108MACG2KBH8F10000","ProduceID":"d4eqa1q23rd48rc2pqb0","ReservedCode1":"","ContentPropagator":"001191110108MACG2KBH8F20000","PropagateID":"d4eqa1q23rd48rc2pqb0","ReservedCode2":""}</vt:lpwstr>
  </property>
  <property fmtid="{D5CDD505-2E9C-101B-9397-08002B2CF9AE}" pid="3" name="ICV">
    <vt:lpwstr>93439FF771924D8EBB1D43A61544C5D4_12</vt:lpwstr>
  </property>
  <property fmtid="{D5CDD505-2E9C-101B-9397-08002B2CF9AE}" pid="4" name="KSOProductBuildVer">
    <vt:lpwstr>2052-12.1.0.23542</vt:lpwstr>
  </property>
</Properties>
</file>